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61" r:id="rId4"/>
    <p:sldId id="360" r:id="rId5"/>
    <p:sldId id="365" r:id="rId6"/>
    <p:sldId id="348" r:id="rId7"/>
    <p:sldId id="366" r:id="rId8"/>
    <p:sldId id="363" r:id="rId9"/>
    <p:sldId id="352" r:id="rId10"/>
    <p:sldId id="362" r:id="rId11"/>
    <p:sldId id="367" r:id="rId12"/>
    <p:sldId id="353" r:id="rId13"/>
    <p:sldId id="356" r:id="rId14"/>
    <p:sldId id="359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1E1E1E"/>
    <a:srgbClr val="ACDE30"/>
    <a:srgbClr val="3D4D8A"/>
    <a:srgbClr val="2F698E"/>
    <a:srgbClr val="335F8D"/>
    <a:srgbClr val="355D8D"/>
    <a:srgbClr val="414087"/>
    <a:srgbClr val="433C85"/>
    <a:srgbClr val="482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Steps forward in restoration prioritization</a:t>
            </a: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034B-DEE4-6E6C-18BC-E32C1155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86" y="22177"/>
            <a:ext cx="4586951" cy="856800"/>
          </a:xfrm>
        </p:spPr>
        <p:txBody>
          <a:bodyPr/>
          <a:lstStyle/>
          <a:p>
            <a:r>
              <a:rPr lang="en-AU" sz="3200" dirty="0">
                <a:solidFill>
                  <a:schemeClr val="bg1"/>
                </a:solidFill>
              </a:rPr>
              <a:t>Mapping costs of 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ECEFE-A462-3B9F-704C-455D738F8AE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3523" y="874708"/>
            <a:ext cx="4327451" cy="4207655"/>
          </a:xfrm>
        </p:spPr>
        <p:txBody>
          <a:bodyPr/>
          <a:lstStyle/>
          <a:p>
            <a:r>
              <a:rPr lang="en-AU" sz="2000" dirty="0">
                <a:solidFill>
                  <a:schemeClr val="bg1"/>
                </a:solidFill>
              </a:rPr>
              <a:t>This is </a:t>
            </a:r>
            <a:r>
              <a:rPr lang="en-AU" sz="2000" b="1" dirty="0">
                <a:solidFill>
                  <a:schemeClr val="bg1"/>
                </a:solidFill>
              </a:rPr>
              <a:t>HARD</a:t>
            </a:r>
          </a:p>
          <a:p>
            <a:r>
              <a:rPr lang="en-AU" sz="2000" dirty="0">
                <a:solidFill>
                  <a:schemeClr val="bg1"/>
                </a:solidFill>
              </a:rPr>
              <a:t>Costs need to be spatially explicit</a:t>
            </a:r>
          </a:p>
          <a:p>
            <a:r>
              <a:rPr lang="en-AU" sz="2000" dirty="0">
                <a:solidFill>
                  <a:schemeClr val="bg1"/>
                </a:solidFill>
              </a:rPr>
              <a:t>Costs need to be comparable across different actions/threats (e.g., cheaper to restore threat A vs. threat B)</a:t>
            </a:r>
          </a:p>
          <a:p>
            <a:r>
              <a:rPr lang="en-AU" sz="2000" dirty="0">
                <a:solidFill>
                  <a:schemeClr val="bg1"/>
                </a:solidFill>
              </a:rPr>
              <a:t>Account for existing management (e.g., cheaper in protected areas)</a:t>
            </a:r>
          </a:p>
          <a:p>
            <a:r>
              <a:rPr lang="en-AU" sz="2000" dirty="0">
                <a:solidFill>
                  <a:schemeClr val="bg1"/>
                </a:solidFill>
              </a:rPr>
              <a:t>Account for existing state (e.g., cheaper in high quality forests vs. low quality forests)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A6FDE6CC-15BF-E897-8311-F80C6E1A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8" b="6563"/>
          <a:stretch/>
        </p:blipFill>
        <p:spPr>
          <a:xfrm>
            <a:off x="4770474" y="142677"/>
            <a:ext cx="4190003" cy="48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0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346B-54BC-B2FC-A0BD-85747331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13" y="92157"/>
            <a:ext cx="8073851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Prioritization to manage threats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5AE56755-FF65-9206-84AB-B822B1F78FEF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F56EEEDF-9CD6-ACE6-85CB-E8AF778BF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29" y="828604"/>
            <a:ext cx="6586741" cy="3950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23ECF-E876-718F-C05B-044675F13A61}"/>
              </a:ext>
            </a:extLst>
          </p:cNvPr>
          <p:cNvSpPr txBox="1"/>
          <p:nvPr/>
        </p:nvSpPr>
        <p:spPr>
          <a:xfrm>
            <a:off x="5623046" y="1316072"/>
            <a:ext cx="463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rgbClr val="00B050"/>
                </a:solidFill>
              </a:rPr>
              <a:t>R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F8197-F088-2C8B-22DD-5D7625148175}"/>
              </a:ext>
            </a:extLst>
          </p:cNvPr>
          <p:cNvSpPr txBox="1"/>
          <p:nvPr/>
        </p:nvSpPr>
        <p:spPr>
          <a:xfrm>
            <a:off x="3475215" y="1316072"/>
            <a:ext cx="463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rgbClr val="00B050"/>
                </a:solidFill>
              </a:rPr>
              <a:t>R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18990-C086-6C71-8654-84A7364C3D15}"/>
              </a:ext>
            </a:extLst>
          </p:cNvPr>
          <p:cNvSpPr txBox="1"/>
          <p:nvPr/>
        </p:nvSpPr>
        <p:spPr>
          <a:xfrm>
            <a:off x="1278629" y="2619046"/>
            <a:ext cx="463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rgbClr val="00B050"/>
                </a:solidFill>
              </a:rPr>
              <a:t>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1806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8830-5E87-390B-EE8A-797059BF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41" y="186183"/>
            <a:ext cx="4641011" cy="1585910"/>
          </a:xfrm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Habitat restoration</a:t>
            </a:r>
            <a:br>
              <a:rPr lang="en-AU" sz="4000" dirty="0">
                <a:solidFill>
                  <a:schemeClr val="bg1"/>
                </a:solidFill>
              </a:rPr>
            </a:br>
            <a:r>
              <a:rPr lang="en-AU" sz="4000" dirty="0">
                <a:solidFill>
                  <a:schemeClr val="bg1"/>
                </a:solidFill>
              </a:rPr>
              <a:t>from threat management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C428CBE7-EA9A-364C-B7F6-47E6E28EB421}"/>
              </a:ext>
            </a:extLst>
          </p:cNvPr>
          <p:cNvSpPr/>
          <p:nvPr/>
        </p:nvSpPr>
        <p:spPr>
          <a:xfrm>
            <a:off x="6835899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 descr="A diagram of a farm&#10;&#10;Description automatically generated with medium confidence">
            <a:extLst>
              <a:ext uri="{FF2B5EF4-FFF2-40B4-BE49-F238E27FC236}">
                <a16:creationId xmlns:a16="http://schemas.microsoft.com/office/drawing/2014/main" id="{4AD5A527-6EA7-A196-EAFE-FDCB2DABA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r="12333"/>
          <a:stretch/>
        </p:blipFill>
        <p:spPr>
          <a:xfrm>
            <a:off x="5168558" y="186183"/>
            <a:ext cx="3733901" cy="4592637"/>
          </a:xfrm>
          <a:prstGeom prst="rect">
            <a:avLst/>
          </a:prstGeom>
        </p:spPr>
      </p:pic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50EE8D92-A0E5-B941-B666-DD050BF22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" y="1960810"/>
            <a:ext cx="4198214" cy="251776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04F3E0A-064C-EE65-E110-4A095FCEBB72}"/>
              </a:ext>
            </a:extLst>
          </p:cNvPr>
          <p:cNvSpPr/>
          <p:nvPr/>
        </p:nvSpPr>
        <p:spPr>
          <a:xfrm>
            <a:off x="4557885" y="2091069"/>
            <a:ext cx="481784" cy="1963479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5D14E-75EE-736A-1830-37CDF5E15E42}"/>
              </a:ext>
            </a:extLst>
          </p:cNvPr>
          <p:cNvSpPr txBox="1"/>
          <p:nvPr/>
        </p:nvSpPr>
        <p:spPr>
          <a:xfrm>
            <a:off x="3019517" y="2202418"/>
            <a:ext cx="463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rgbClr val="00B050"/>
                </a:solidFill>
              </a:rPr>
              <a:t>R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FECE8-93B4-2A97-0B30-ABADDB0BC565}"/>
              </a:ext>
            </a:extLst>
          </p:cNvPr>
          <p:cNvSpPr txBox="1"/>
          <p:nvPr/>
        </p:nvSpPr>
        <p:spPr>
          <a:xfrm>
            <a:off x="1625150" y="2202418"/>
            <a:ext cx="463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rgbClr val="00B050"/>
                </a:solidFill>
              </a:rPr>
              <a:t>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0790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CD12-E583-38B5-8276-1A8C9F07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Adding more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19DD2-8E40-E509-4F05-37AC757FC14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47061" y="4661054"/>
            <a:ext cx="8229240" cy="450640"/>
          </a:xfrm>
        </p:spPr>
        <p:txBody>
          <a:bodyPr/>
          <a:lstStyle/>
          <a:p>
            <a:pPr marL="0" indent="0" algn="r">
              <a:buNone/>
            </a:pPr>
            <a:r>
              <a:rPr lang="en-AU" sz="1800" dirty="0">
                <a:solidFill>
                  <a:schemeClr val="bg1"/>
                </a:solidFill>
              </a:rPr>
              <a:t>Chapman et al. 2023 OSF Preprint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A1636-B231-43EC-C608-BC766F334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4" t="14194" r="14108" b="11938"/>
          <a:stretch/>
        </p:blipFill>
        <p:spPr>
          <a:xfrm>
            <a:off x="3515833" y="1630325"/>
            <a:ext cx="5431230" cy="2973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D5A6D4-6D83-239F-EFBA-CD83690DC08F}"/>
              </a:ext>
            </a:extLst>
          </p:cNvPr>
          <p:cNvSpPr txBox="1"/>
          <p:nvPr/>
        </p:nvSpPr>
        <p:spPr>
          <a:xfrm>
            <a:off x="196937" y="1493237"/>
            <a:ext cx="30054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Multiple categories of zones (e.g., conservation, restoration, production)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Multiple restoration options in the same place (e.g., we will restore planning unit A to grassland or wetlands)?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Ecosystem services (e.g., carbon sequestration)</a:t>
            </a:r>
          </a:p>
        </p:txBody>
      </p:sp>
    </p:spTree>
    <p:extLst>
      <p:ext uri="{BB962C8B-B14F-4D97-AF65-F5344CB8AC3E}">
        <p14:creationId xmlns:p14="http://schemas.microsoft.com/office/powerpoint/2010/main" val="249697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rgbClr val="00B050"/>
          </a:solidFill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D122B8-FE2B-D37D-11BA-7757E8B6A139}"/>
              </a:ext>
            </a:extLst>
          </p:cNvPr>
          <p:cNvSpPr/>
          <p:nvPr/>
        </p:nvSpPr>
        <p:spPr>
          <a:xfrm>
            <a:off x="581247" y="2268279"/>
            <a:ext cx="1088073" cy="94876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C2405-4E03-5707-8790-78D60C1033AC}"/>
              </a:ext>
            </a:extLst>
          </p:cNvPr>
          <p:cNvSpPr txBox="1"/>
          <p:nvPr/>
        </p:nvSpPr>
        <p:spPr>
          <a:xfrm>
            <a:off x="203928" y="4449063"/>
            <a:ext cx="858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Where are the biggest challenges in restoration prioritization?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639A1BC3-5FF7-1FB5-6806-D49F5B152E24}"/>
              </a:ext>
            </a:extLst>
          </p:cNvPr>
          <p:cNvSpPr/>
          <p:nvPr/>
        </p:nvSpPr>
        <p:spPr>
          <a:xfrm>
            <a:off x="896603" y="3486423"/>
            <a:ext cx="457359" cy="877049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868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64" y="133350"/>
            <a:ext cx="2324986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4C1AEC19-3BEC-48CA-48A8-C1EFA8CE37FF}"/>
              </a:ext>
            </a:extLst>
          </p:cNvPr>
          <p:cNvSpPr/>
          <p:nvPr/>
        </p:nvSpPr>
        <p:spPr>
          <a:xfrm>
            <a:off x="99086" y="4841491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0930CF-280F-748B-AC67-E591DC3B87E8}"/>
              </a:ext>
            </a:extLst>
          </p:cNvPr>
          <p:cNvGrpSpPr/>
          <p:nvPr/>
        </p:nvGrpSpPr>
        <p:grpSpPr>
          <a:xfrm>
            <a:off x="2834639" y="91440"/>
            <a:ext cx="6210275" cy="4946142"/>
            <a:chOff x="2834639" y="64008"/>
            <a:chExt cx="6210275" cy="49461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46310E-2242-A863-3140-A373C0AB59F7}"/>
                </a:ext>
              </a:extLst>
            </p:cNvPr>
            <p:cNvSpPr/>
            <p:nvPr/>
          </p:nvSpPr>
          <p:spPr>
            <a:xfrm>
              <a:off x="2834639" y="64008"/>
              <a:ext cx="6210275" cy="4946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 descr="A screenshot of a map&#10;&#10;Description automatically generated">
              <a:extLst>
                <a:ext uri="{FF2B5EF4-FFF2-40B4-BE49-F238E27FC236}">
                  <a16:creationId xmlns:a16="http://schemas.microsoft.com/office/drawing/2014/main" id="{ECBB141F-748B-EAC2-908A-ECE013E73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348" y="105918"/>
              <a:ext cx="6096000" cy="48768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109A68-5D98-AAE2-B75A-E8C097B1A524}"/>
              </a:ext>
            </a:extLst>
          </p:cNvPr>
          <p:cNvSpPr txBox="1"/>
          <p:nvPr/>
        </p:nvSpPr>
        <p:spPr>
          <a:xfrm>
            <a:off x="188969" y="1156528"/>
            <a:ext cx="25605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We need data for: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What threats are feasible to manage to</a:t>
            </a:r>
          </a:p>
          <a:p>
            <a:r>
              <a:rPr lang="en-AU" dirty="0">
                <a:solidFill>
                  <a:schemeClr val="bg1"/>
                </a:solidFill>
              </a:rPr>
              <a:t>through conservation actions?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Which of these actions involve habitat restoration?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827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64" y="133350"/>
            <a:ext cx="2324986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43296-F469-FFED-3E80-85C885797014}"/>
              </a:ext>
            </a:extLst>
          </p:cNvPr>
          <p:cNvSpPr txBox="1"/>
          <p:nvPr/>
        </p:nvSpPr>
        <p:spPr>
          <a:xfrm>
            <a:off x="282328" y="3518052"/>
            <a:ext cx="23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4C1AEC19-3BEC-48CA-48A8-C1EFA8CE37FF}"/>
              </a:ext>
            </a:extLst>
          </p:cNvPr>
          <p:cNvSpPr/>
          <p:nvPr/>
        </p:nvSpPr>
        <p:spPr>
          <a:xfrm>
            <a:off x="99086" y="4841491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0930CF-280F-748B-AC67-E591DC3B87E8}"/>
              </a:ext>
            </a:extLst>
          </p:cNvPr>
          <p:cNvGrpSpPr/>
          <p:nvPr/>
        </p:nvGrpSpPr>
        <p:grpSpPr>
          <a:xfrm>
            <a:off x="2834639" y="91440"/>
            <a:ext cx="6210275" cy="4946142"/>
            <a:chOff x="2834639" y="64008"/>
            <a:chExt cx="6210275" cy="49461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46310E-2242-A863-3140-A373C0AB59F7}"/>
                </a:ext>
              </a:extLst>
            </p:cNvPr>
            <p:cNvSpPr/>
            <p:nvPr/>
          </p:nvSpPr>
          <p:spPr>
            <a:xfrm>
              <a:off x="2834639" y="64008"/>
              <a:ext cx="6210275" cy="4946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9A6C18-3407-29D7-C5D2-6D771C443E7C}"/>
                </a:ext>
              </a:extLst>
            </p:cNvPr>
            <p:cNvGrpSpPr/>
            <p:nvPr/>
          </p:nvGrpSpPr>
          <p:grpSpPr>
            <a:xfrm>
              <a:off x="2865615" y="105918"/>
              <a:ext cx="6110733" cy="4876800"/>
              <a:chOff x="2911335" y="133350"/>
              <a:chExt cx="6110733" cy="4876800"/>
            </a:xfrm>
          </p:grpSpPr>
          <p:pic>
            <p:nvPicPr>
              <p:cNvPr id="8" name="Picture 7" descr="A screenshot of a map&#10;&#10;Description automatically generated">
                <a:extLst>
                  <a:ext uri="{FF2B5EF4-FFF2-40B4-BE49-F238E27FC236}">
                    <a16:creationId xmlns:a16="http://schemas.microsoft.com/office/drawing/2014/main" id="{ECBB141F-748B-EAC2-908A-ECE013E73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068" y="133350"/>
                <a:ext cx="6096000" cy="48768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48706-3CB6-505F-D74C-43797A481CC4}"/>
                  </a:ext>
                </a:extLst>
              </p:cNvPr>
              <p:cNvSpPr txBox="1"/>
              <p:nvPr/>
            </p:nvSpPr>
            <p:spPr>
              <a:xfrm>
                <a:off x="2926068" y="3431786"/>
                <a:ext cx="287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DB53C0-0DAB-570A-CA62-18B9F21EC8F0}"/>
                  </a:ext>
                </a:extLst>
              </p:cNvPr>
              <p:cNvSpPr txBox="1"/>
              <p:nvPr/>
            </p:nvSpPr>
            <p:spPr>
              <a:xfrm>
                <a:off x="2911335" y="990150"/>
                <a:ext cx="287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E7814D-5417-C0FD-48AB-414F796876E4}"/>
                  </a:ext>
                </a:extLst>
              </p:cNvPr>
              <p:cNvSpPr txBox="1"/>
              <p:nvPr/>
            </p:nvSpPr>
            <p:spPr>
              <a:xfrm>
                <a:off x="4993119" y="971862"/>
                <a:ext cx="2738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BB29B-4660-A939-69E3-A7E6F704AD8F}"/>
                  </a:ext>
                </a:extLst>
              </p:cNvPr>
              <p:cNvSpPr txBox="1"/>
              <p:nvPr/>
            </p:nvSpPr>
            <p:spPr>
              <a:xfrm>
                <a:off x="6967728" y="2202418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FEBB5F-5B91-4EEB-817B-28BD3602CB68}"/>
                  </a:ext>
                </a:extLst>
              </p:cNvPr>
              <p:cNvSpPr txBox="1"/>
              <p:nvPr/>
            </p:nvSpPr>
            <p:spPr>
              <a:xfrm>
                <a:off x="4986769" y="2202918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D2D36-E41F-2506-EBF0-9C7E2EFD2357}"/>
                  </a:ext>
                </a:extLst>
              </p:cNvPr>
              <p:cNvSpPr txBox="1"/>
              <p:nvPr/>
            </p:nvSpPr>
            <p:spPr>
              <a:xfrm>
                <a:off x="2911335" y="2221206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EFC5A28-F664-D978-4E99-BF67781FCA5C}"/>
              </a:ext>
            </a:extLst>
          </p:cNvPr>
          <p:cNvSpPr txBox="1"/>
          <p:nvPr/>
        </p:nvSpPr>
        <p:spPr>
          <a:xfrm>
            <a:off x="188969" y="1156528"/>
            <a:ext cx="25605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We need data for: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What threats are feasible to manage to</a:t>
            </a:r>
          </a:p>
          <a:p>
            <a:r>
              <a:rPr lang="en-AU" dirty="0">
                <a:solidFill>
                  <a:schemeClr val="bg1"/>
                </a:solidFill>
              </a:rPr>
              <a:t>through conservation actions?</a:t>
            </a:r>
          </a:p>
          <a:p>
            <a:r>
              <a:rPr lang="en-AU" sz="1800" dirty="0">
                <a:solidFill>
                  <a:srgbClr val="FFC000"/>
                </a:solidFill>
              </a:rPr>
              <a:t>P = Permanent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Which of these actions involve habitat restoration?</a:t>
            </a:r>
          </a:p>
          <a:p>
            <a:r>
              <a:rPr lang="en-AU" sz="1800" dirty="0">
                <a:solidFill>
                  <a:srgbClr val="00B050"/>
                </a:solidFill>
              </a:rPr>
              <a:t>R = Restoration</a:t>
            </a:r>
          </a:p>
        </p:txBody>
      </p:sp>
    </p:spTree>
    <p:extLst>
      <p:ext uri="{BB962C8B-B14F-4D97-AF65-F5344CB8AC3E}">
        <p14:creationId xmlns:p14="http://schemas.microsoft.com/office/powerpoint/2010/main" val="4292258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4B4E-82C8-2D5C-CAFB-D6B67174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329"/>
            <a:ext cx="5638800" cy="794259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Mapping consequences </a:t>
            </a:r>
            <a:br>
              <a:rPr lang="en-AU" sz="3200" dirty="0">
                <a:solidFill>
                  <a:schemeClr val="bg1"/>
                </a:solidFill>
              </a:rPr>
            </a:br>
            <a:r>
              <a:rPr lang="en-AU" sz="3200" dirty="0">
                <a:solidFill>
                  <a:schemeClr val="bg1"/>
                </a:solidFill>
              </a:rPr>
              <a:t>of conservation actions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76B3FB-137C-7208-134C-B1582F0ED1B4}"/>
              </a:ext>
            </a:extLst>
          </p:cNvPr>
          <p:cNvGrpSpPr/>
          <p:nvPr/>
        </p:nvGrpSpPr>
        <p:grpSpPr>
          <a:xfrm>
            <a:off x="93485" y="1015055"/>
            <a:ext cx="1472665" cy="1261830"/>
            <a:chOff x="212020" y="768869"/>
            <a:chExt cx="1472665" cy="126183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E17769C-9A59-20AE-AE61-A3FB29665CC6}"/>
                </a:ext>
              </a:extLst>
            </p:cNvPr>
            <p:cNvGrpSpPr/>
            <p:nvPr/>
          </p:nvGrpSpPr>
          <p:grpSpPr>
            <a:xfrm>
              <a:off x="259372" y="1218908"/>
              <a:ext cx="841295" cy="811791"/>
              <a:chOff x="3657601" y="1268820"/>
              <a:chExt cx="986644" cy="91733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F3D854-3CB4-93AD-71F2-FC30752C9A43}"/>
                  </a:ext>
                </a:extLst>
              </p:cNvPr>
              <p:cNvSpPr/>
              <p:nvPr/>
            </p:nvSpPr>
            <p:spPr>
              <a:xfrm>
                <a:off x="3657601" y="1268820"/>
                <a:ext cx="986644" cy="917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51" name="Picture 2" descr="IUCN Red List - Wikipedia">
                <a:extLst>
                  <a:ext uri="{FF2B5EF4-FFF2-40B4-BE49-F238E27FC236}">
                    <a16:creationId xmlns:a16="http://schemas.microsoft.com/office/drawing/2014/main" id="{F221257D-BBF7-F8A6-4D9F-57683B91D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739" y="1268949"/>
                <a:ext cx="872603" cy="811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F69807-A462-8F0A-8762-427A8ABE557C}"/>
                </a:ext>
              </a:extLst>
            </p:cNvPr>
            <p:cNvSpPr txBox="1"/>
            <p:nvPr/>
          </p:nvSpPr>
          <p:spPr>
            <a:xfrm>
              <a:off x="212020" y="768869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Species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B49B824-295B-716F-FB6C-DD9C8CD4B326}"/>
              </a:ext>
            </a:extLst>
          </p:cNvPr>
          <p:cNvGrpSpPr/>
          <p:nvPr/>
        </p:nvGrpSpPr>
        <p:grpSpPr>
          <a:xfrm>
            <a:off x="1125397" y="1021201"/>
            <a:ext cx="1777571" cy="1303643"/>
            <a:chOff x="1243932" y="775015"/>
            <a:chExt cx="1777571" cy="1303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BE960-B412-E62C-1D75-25E331A3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32" y="1225810"/>
              <a:ext cx="1710584" cy="85284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15532A-2F87-1D8D-B6AB-463548BF7222}"/>
                </a:ext>
              </a:extLst>
            </p:cNvPr>
            <p:cNvSpPr txBox="1"/>
            <p:nvPr/>
          </p:nvSpPr>
          <p:spPr>
            <a:xfrm>
              <a:off x="1548838" y="775015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Elevation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7BC668-F07E-6CF4-E2E5-80A275BE440A}"/>
              </a:ext>
            </a:extLst>
          </p:cNvPr>
          <p:cNvGrpSpPr/>
          <p:nvPr/>
        </p:nvGrpSpPr>
        <p:grpSpPr>
          <a:xfrm>
            <a:off x="1572869" y="3597249"/>
            <a:ext cx="1876086" cy="1456659"/>
            <a:chOff x="1691404" y="3351063"/>
            <a:chExt cx="1876086" cy="14566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CDC4A6-AD53-8E16-1E71-7636CDDE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764" y="4013462"/>
              <a:ext cx="1505366" cy="7942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309B8-2968-7CBB-DA60-72EFEC090221}"/>
                </a:ext>
              </a:extLst>
            </p:cNvPr>
            <p:cNvSpPr txBox="1"/>
            <p:nvPr/>
          </p:nvSpPr>
          <p:spPr>
            <a:xfrm>
              <a:off x="1691404" y="3351063"/>
              <a:ext cx="1876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Potential natural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vegetation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5788F57-FA34-0866-FE49-B54CFE7DE30A}"/>
              </a:ext>
            </a:extLst>
          </p:cNvPr>
          <p:cNvGrpSpPr/>
          <p:nvPr/>
        </p:nvGrpSpPr>
        <p:grpSpPr>
          <a:xfrm>
            <a:off x="-118535" y="3613317"/>
            <a:ext cx="2075546" cy="1424207"/>
            <a:chOff x="0" y="3367131"/>
            <a:chExt cx="2075546" cy="1424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D4C83E-1A55-98B9-1380-9C35038B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3" y="3997079"/>
              <a:ext cx="1505365" cy="7942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E840A-F00C-59E3-36DF-F5FA4C273670}"/>
                </a:ext>
              </a:extLst>
            </p:cNvPr>
            <p:cNvSpPr txBox="1"/>
            <p:nvPr/>
          </p:nvSpPr>
          <p:spPr>
            <a:xfrm>
              <a:off x="0" y="3367131"/>
              <a:ext cx="207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land cover</a:t>
              </a:r>
            </a:p>
          </p:txBody>
        </p: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D8D76FD8-8046-7674-94EB-D536C42177AE}"/>
              </a:ext>
            </a:extLst>
          </p:cNvPr>
          <p:cNvSpPr/>
          <p:nvPr/>
        </p:nvSpPr>
        <p:spPr>
          <a:xfrm rot="10800000">
            <a:off x="3206505" y="1136906"/>
            <a:ext cx="442317" cy="3912718"/>
          </a:xfrm>
          <a:prstGeom prst="leftBrace">
            <a:avLst>
              <a:gd name="adj1" fmla="val 10599"/>
              <a:gd name="adj2" fmla="val 5102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B3BB32-8DE1-344B-C6F9-490DB593B174}"/>
              </a:ext>
            </a:extLst>
          </p:cNvPr>
          <p:cNvSpPr txBox="1"/>
          <p:nvPr/>
        </p:nvSpPr>
        <p:spPr>
          <a:xfrm>
            <a:off x="3689326" y="2636515"/>
            <a:ext cx="152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What if?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8A1D1B-2333-4FBC-B80F-26639DC28A70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819807"/>
            <a:ext cx="1026476" cy="2078318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714225F-8D6B-49B1-1C10-E3782187610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2093585"/>
            <a:ext cx="1026476" cy="804540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stomShape 1">
            <a:extLst>
              <a:ext uri="{FF2B5EF4-FFF2-40B4-BE49-F238E27FC236}">
                <a16:creationId xmlns:a16="http://schemas.microsoft.com/office/drawing/2014/main" id="{A09E9EAF-6224-1FCF-2C69-6BF84B067066}"/>
              </a:ext>
            </a:extLst>
          </p:cNvPr>
          <p:cNvSpPr/>
          <p:nvPr/>
        </p:nvSpPr>
        <p:spPr>
          <a:xfrm>
            <a:off x="7541766" y="4778820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23EC0073-1873-07BD-AA72-0CDC4702F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3" y="2525203"/>
            <a:ext cx="1221669" cy="977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1E3C5-BD17-CA81-6DE5-546D468F43C9}"/>
              </a:ext>
            </a:extLst>
          </p:cNvPr>
          <p:cNvSpPr txBox="1"/>
          <p:nvPr/>
        </p:nvSpPr>
        <p:spPr>
          <a:xfrm>
            <a:off x="1597082" y="2559701"/>
            <a:ext cx="147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6B314-A1BA-4007-DCBD-B87D3FA5C2E7}"/>
              </a:ext>
            </a:extLst>
          </p:cNvPr>
          <p:cNvSpPr txBox="1"/>
          <p:nvPr/>
        </p:nvSpPr>
        <p:spPr>
          <a:xfrm>
            <a:off x="3726379" y="1132820"/>
            <a:ext cx="163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Woodchat Shrike</a:t>
            </a:r>
          </a:p>
        </p:txBody>
      </p:sp>
      <p:pic>
        <p:nvPicPr>
          <p:cNvPr id="14" name="Picture 2" descr="Woodchat Shrike - eBird">
            <a:extLst>
              <a:ext uri="{FF2B5EF4-FFF2-40B4-BE49-F238E27FC236}">
                <a16:creationId xmlns:a16="http://schemas.microsoft.com/office/drawing/2014/main" id="{F60B143B-CF45-2159-38FF-A2604D9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92" y="1498468"/>
            <a:ext cx="1278988" cy="95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721220B-008F-59B5-D45F-5A6105CBC32D}"/>
              </a:ext>
            </a:extLst>
          </p:cNvPr>
          <p:cNvGrpSpPr/>
          <p:nvPr/>
        </p:nvGrpSpPr>
        <p:grpSpPr>
          <a:xfrm>
            <a:off x="6402212" y="151445"/>
            <a:ext cx="2547097" cy="1250646"/>
            <a:chOff x="5971037" y="88329"/>
            <a:chExt cx="2796873" cy="1373288"/>
          </a:xfrm>
        </p:grpSpPr>
        <p:pic>
          <p:nvPicPr>
            <p:cNvPr id="16" name="Picture 15" descr="A map of the world&#10;&#10;Description automatically generated">
              <a:extLst>
                <a:ext uri="{FF2B5EF4-FFF2-40B4-BE49-F238E27FC236}">
                  <a16:creationId xmlns:a16="http://schemas.microsoft.com/office/drawing/2014/main" id="{E285011A-84CF-0FFE-155A-43AF6E8E4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3" r="7143"/>
            <a:stretch/>
          </p:blipFill>
          <p:spPr>
            <a:xfrm>
              <a:off x="5971037" y="389480"/>
              <a:ext cx="2796873" cy="107213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FDCE2D-C6E5-C0FE-82A3-E360A455CCBD}"/>
                </a:ext>
              </a:extLst>
            </p:cNvPr>
            <p:cNvSpPr txBox="1"/>
            <p:nvPr/>
          </p:nvSpPr>
          <p:spPr>
            <a:xfrm>
              <a:off x="5971037" y="88329"/>
              <a:ext cx="2796872" cy="4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Protect existing habitat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86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D076B3FB-137C-7208-134C-B1582F0ED1B4}"/>
              </a:ext>
            </a:extLst>
          </p:cNvPr>
          <p:cNvGrpSpPr/>
          <p:nvPr/>
        </p:nvGrpSpPr>
        <p:grpSpPr>
          <a:xfrm>
            <a:off x="93485" y="1015055"/>
            <a:ext cx="1472665" cy="1261830"/>
            <a:chOff x="212020" y="768869"/>
            <a:chExt cx="1472665" cy="126183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E17769C-9A59-20AE-AE61-A3FB29665CC6}"/>
                </a:ext>
              </a:extLst>
            </p:cNvPr>
            <p:cNvGrpSpPr/>
            <p:nvPr/>
          </p:nvGrpSpPr>
          <p:grpSpPr>
            <a:xfrm>
              <a:off x="259372" y="1218908"/>
              <a:ext cx="841295" cy="811791"/>
              <a:chOff x="3657601" y="1268820"/>
              <a:chExt cx="986644" cy="91733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F3D854-3CB4-93AD-71F2-FC30752C9A43}"/>
                  </a:ext>
                </a:extLst>
              </p:cNvPr>
              <p:cNvSpPr/>
              <p:nvPr/>
            </p:nvSpPr>
            <p:spPr>
              <a:xfrm>
                <a:off x="3657601" y="1268820"/>
                <a:ext cx="986644" cy="917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51" name="Picture 2" descr="IUCN Red List - Wikipedia">
                <a:extLst>
                  <a:ext uri="{FF2B5EF4-FFF2-40B4-BE49-F238E27FC236}">
                    <a16:creationId xmlns:a16="http://schemas.microsoft.com/office/drawing/2014/main" id="{F221257D-BBF7-F8A6-4D9F-57683B91D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739" y="1268949"/>
                <a:ext cx="872603" cy="811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F69807-A462-8F0A-8762-427A8ABE557C}"/>
                </a:ext>
              </a:extLst>
            </p:cNvPr>
            <p:cNvSpPr txBox="1"/>
            <p:nvPr/>
          </p:nvSpPr>
          <p:spPr>
            <a:xfrm>
              <a:off x="212020" y="768869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Species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B49B824-295B-716F-FB6C-DD9C8CD4B326}"/>
              </a:ext>
            </a:extLst>
          </p:cNvPr>
          <p:cNvGrpSpPr/>
          <p:nvPr/>
        </p:nvGrpSpPr>
        <p:grpSpPr>
          <a:xfrm>
            <a:off x="1125397" y="1021201"/>
            <a:ext cx="1777571" cy="1303643"/>
            <a:chOff x="1243932" y="775015"/>
            <a:chExt cx="1777571" cy="1303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BE960-B412-E62C-1D75-25E331A3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32" y="1225810"/>
              <a:ext cx="1710584" cy="85284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15532A-2F87-1D8D-B6AB-463548BF7222}"/>
                </a:ext>
              </a:extLst>
            </p:cNvPr>
            <p:cNvSpPr txBox="1"/>
            <p:nvPr/>
          </p:nvSpPr>
          <p:spPr>
            <a:xfrm>
              <a:off x="1548838" y="775015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Elevation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7BC668-F07E-6CF4-E2E5-80A275BE440A}"/>
              </a:ext>
            </a:extLst>
          </p:cNvPr>
          <p:cNvGrpSpPr/>
          <p:nvPr/>
        </p:nvGrpSpPr>
        <p:grpSpPr>
          <a:xfrm>
            <a:off x="1572869" y="3597249"/>
            <a:ext cx="1876086" cy="1456659"/>
            <a:chOff x="1691404" y="3351063"/>
            <a:chExt cx="1876086" cy="14566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CDC4A6-AD53-8E16-1E71-7636CDDE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764" y="4013462"/>
              <a:ext cx="1505366" cy="7942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309B8-2968-7CBB-DA60-72EFEC090221}"/>
                </a:ext>
              </a:extLst>
            </p:cNvPr>
            <p:cNvSpPr txBox="1"/>
            <p:nvPr/>
          </p:nvSpPr>
          <p:spPr>
            <a:xfrm>
              <a:off x="1691404" y="3351063"/>
              <a:ext cx="1876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Potential natural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vegetation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5788F57-FA34-0866-FE49-B54CFE7DE30A}"/>
              </a:ext>
            </a:extLst>
          </p:cNvPr>
          <p:cNvGrpSpPr/>
          <p:nvPr/>
        </p:nvGrpSpPr>
        <p:grpSpPr>
          <a:xfrm>
            <a:off x="-118535" y="3613317"/>
            <a:ext cx="2075546" cy="1424207"/>
            <a:chOff x="0" y="3367131"/>
            <a:chExt cx="2075546" cy="1424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D4C83E-1A55-98B9-1380-9C35038B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3" y="3997079"/>
              <a:ext cx="1505365" cy="7942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E840A-F00C-59E3-36DF-F5FA4C273670}"/>
                </a:ext>
              </a:extLst>
            </p:cNvPr>
            <p:cNvSpPr txBox="1"/>
            <p:nvPr/>
          </p:nvSpPr>
          <p:spPr>
            <a:xfrm>
              <a:off x="0" y="3367131"/>
              <a:ext cx="207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land cover</a:t>
              </a:r>
            </a:p>
          </p:txBody>
        </p: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D8D76FD8-8046-7674-94EB-D536C42177AE}"/>
              </a:ext>
            </a:extLst>
          </p:cNvPr>
          <p:cNvSpPr/>
          <p:nvPr/>
        </p:nvSpPr>
        <p:spPr>
          <a:xfrm rot="10800000">
            <a:off x="3206505" y="1136906"/>
            <a:ext cx="442317" cy="3912718"/>
          </a:xfrm>
          <a:prstGeom prst="leftBrace">
            <a:avLst>
              <a:gd name="adj1" fmla="val 10599"/>
              <a:gd name="adj2" fmla="val 5102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B3BB32-8DE1-344B-C6F9-490DB593B174}"/>
              </a:ext>
            </a:extLst>
          </p:cNvPr>
          <p:cNvSpPr txBox="1"/>
          <p:nvPr/>
        </p:nvSpPr>
        <p:spPr>
          <a:xfrm>
            <a:off x="3689326" y="2636515"/>
            <a:ext cx="152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What if?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8A1D1B-2333-4FBC-B80F-26639DC28A70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819807"/>
            <a:ext cx="1026476" cy="2078318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714225F-8D6B-49B1-1C10-E3782187610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2093585"/>
            <a:ext cx="1026476" cy="804540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stomShape 1">
            <a:extLst>
              <a:ext uri="{FF2B5EF4-FFF2-40B4-BE49-F238E27FC236}">
                <a16:creationId xmlns:a16="http://schemas.microsoft.com/office/drawing/2014/main" id="{A09E9EAF-6224-1FCF-2C69-6BF84B067066}"/>
              </a:ext>
            </a:extLst>
          </p:cNvPr>
          <p:cNvSpPr/>
          <p:nvPr/>
        </p:nvSpPr>
        <p:spPr>
          <a:xfrm>
            <a:off x="7541766" y="4778820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23EC0073-1873-07BD-AA72-0CDC4702F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3" y="2525203"/>
            <a:ext cx="1221669" cy="977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1E3C5-BD17-CA81-6DE5-546D468F43C9}"/>
              </a:ext>
            </a:extLst>
          </p:cNvPr>
          <p:cNvSpPr txBox="1"/>
          <p:nvPr/>
        </p:nvSpPr>
        <p:spPr>
          <a:xfrm>
            <a:off x="1597082" y="2559701"/>
            <a:ext cx="147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6B314-A1BA-4007-DCBD-B87D3FA5C2E7}"/>
              </a:ext>
            </a:extLst>
          </p:cNvPr>
          <p:cNvSpPr txBox="1"/>
          <p:nvPr/>
        </p:nvSpPr>
        <p:spPr>
          <a:xfrm>
            <a:off x="3726379" y="1132820"/>
            <a:ext cx="163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Woodchat Shrike</a:t>
            </a:r>
          </a:p>
        </p:txBody>
      </p:sp>
      <p:pic>
        <p:nvPicPr>
          <p:cNvPr id="14" name="Picture 2" descr="Woodchat Shrike - eBird">
            <a:extLst>
              <a:ext uri="{FF2B5EF4-FFF2-40B4-BE49-F238E27FC236}">
                <a16:creationId xmlns:a16="http://schemas.microsoft.com/office/drawing/2014/main" id="{F60B143B-CF45-2159-38FF-A2604D9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92" y="1498468"/>
            <a:ext cx="1278988" cy="95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721220B-008F-59B5-D45F-5A6105CBC32D}"/>
              </a:ext>
            </a:extLst>
          </p:cNvPr>
          <p:cNvGrpSpPr/>
          <p:nvPr/>
        </p:nvGrpSpPr>
        <p:grpSpPr>
          <a:xfrm>
            <a:off x="6402212" y="151445"/>
            <a:ext cx="2547097" cy="1250646"/>
            <a:chOff x="5971037" y="88329"/>
            <a:chExt cx="2796873" cy="1373288"/>
          </a:xfrm>
        </p:grpSpPr>
        <p:pic>
          <p:nvPicPr>
            <p:cNvPr id="16" name="Picture 15" descr="A map of the world&#10;&#10;Description automatically generated">
              <a:extLst>
                <a:ext uri="{FF2B5EF4-FFF2-40B4-BE49-F238E27FC236}">
                  <a16:creationId xmlns:a16="http://schemas.microsoft.com/office/drawing/2014/main" id="{E285011A-84CF-0FFE-155A-43AF6E8E4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3" r="7143"/>
            <a:stretch/>
          </p:blipFill>
          <p:spPr>
            <a:xfrm>
              <a:off x="5971037" y="389480"/>
              <a:ext cx="2796873" cy="107213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FDCE2D-C6E5-C0FE-82A3-E360A455CCBD}"/>
                </a:ext>
              </a:extLst>
            </p:cNvPr>
            <p:cNvSpPr txBox="1"/>
            <p:nvPr/>
          </p:nvSpPr>
          <p:spPr>
            <a:xfrm>
              <a:off x="5971037" y="88329"/>
              <a:ext cx="27968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Existing habitat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E2D619-16F1-F984-0B46-DA92F3E69B21}"/>
              </a:ext>
            </a:extLst>
          </p:cNvPr>
          <p:cNvGrpSpPr/>
          <p:nvPr/>
        </p:nvGrpSpPr>
        <p:grpSpPr>
          <a:xfrm>
            <a:off x="6402211" y="1530293"/>
            <a:ext cx="2550890" cy="1269987"/>
            <a:chOff x="6031084" y="1474061"/>
            <a:chExt cx="2801037" cy="1394525"/>
          </a:xfrm>
        </p:grpSpPr>
        <p:pic>
          <p:nvPicPr>
            <p:cNvPr id="20" name="Picture 19" descr="A map of the world&#10;&#10;Description automatically generated">
              <a:extLst>
                <a:ext uri="{FF2B5EF4-FFF2-40B4-BE49-F238E27FC236}">
                  <a16:creationId xmlns:a16="http://schemas.microsoft.com/office/drawing/2014/main" id="{11CF9D72-CAB3-89A5-3DD3-E7C11395A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7" r="7290"/>
            <a:stretch/>
          </p:blipFill>
          <p:spPr>
            <a:xfrm>
              <a:off x="6034921" y="1795548"/>
              <a:ext cx="2797200" cy="10730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B6A36E-9473-6F6F-F9F4-124842AEF0B6}"/>
                </a:ext>
              </a:extLst>
            </p:cNvPr>
            <p:cNvSpPr txBox="1"/>
            <p:nvPr/>
          </p:nvSpPr>
          <p:spPr>
            <a:xfrm>
              <a:off x="6031084" y="1474061"/>
              <a:ext cx="2801037" cy="4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Restore croplands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69CD963-355E-9755-584E-56F24433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6EBC01-6CBA-8A11-B0FC-3A7B80C28D53}"/>
              </a:ext>
            </a:extLst>
          </p:cNvPr>
          <p:cNvSpPr txBox="1">
            <a:spLocks/>
          </p:cNvSpPr>
          <p:nvPr/>
        </p:nvSpPr>
        <p:spPr>
          <a:xfrm>
            <a:off x="0" y="88329"/>
            <a:ext cx="5638800" cy="79425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>
                <a:solidFill>
                  <a:schemeClr val="bg1"/>
                </a:solidFill>
              </a:rPr>
              <a:t>Mapping consequences </a:t>
            </a:r>
            <a:br>
              <a:rPr lang="en-AU" sz="3200">
                <a:solidFill>
                  <a:schemeClr val="bg1"/>
                </a:solidFill>
              </a:rPr>
            </a:br>
            <a:r>
              <a:rPr lang="en-AU" sz="3200">
                <a:solidFill>
                  <a:schemeClr val="bg1"/>
                </a:solidFill>
              </a:rPr>
              <a:t>of conservation actions</a:t>
            </a:r>
            <a:endParaRPr lang="en-A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30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D076B3FB-137C-7208-134C-B1582F0ED1B4}"/>
              </a:ext>
            </a:extLst>
          </p:cNvPr>
          <p:cNvGrpSpPr/>
          <p:nvPr/>
        </p:nvGrpSpPr>
        <p:grpSpPr>
          <a:xfrm>
            <a:off x="93485" y="1015055"/>
            <a:ext cx="1472665" cy="1261830"/>
            <a:chOff x="212020" y="768869"/>
            <a:chExt cx="1472665" cy="126183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E17769C-9A59-20AE-AE61-A3FB29665CC6}"/>
                </a:ext>
              </a:extLst>
            </p:cNvPr>
            <p:cNvGrpSpPr/>
            <p:nvPr/>
          </p:nvGrpSpPr>
          <p:grpSpPr>
            <a:xfrm>
              <a:off x="259372" y="1218908"/>
              <a:ext cx="841295" cy="811791"/>
              <a:chOff x="3657601" y="1268820"/>
              <a:chExt cx="986644" cy="91733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F3D854-3CB4-93AD-71F2-FC30752C9A43}"/>
                  </a:ext>
                </a:extLst>
              </p:cNvPr>
              <p:cNvSpPr/>
              <p:nvPr/>
            </p:nvSpPr>
            <p:spPr>
              <a:xfrm>
                <a:off x="3657601" y="1268820"/>
                <a:ext cx="986644" cy="917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51" name="Picture 2" descr="IUCN Red List - Wikipedia">
                <a:extLst>
                  <a:ext uri="{FF2B5EF4-FFF2-40B4-BE49-F238E27FC236}">
                    <a16:creationId xmlns:a16="http://schemas.microsoft.com/office/drawing/2014/main" id="{F221257D-BBF7-F8A6-4D9F-57683B91D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739" y="1268949"/>
                <a:ext cx="872603" cy="811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F69807-A462-8F0A-8762-427A8ABE557C}"/>
                </a:ext>
              </a:extLst>
            </p:cNvPr>
            <p:cNvSpPr txBox="1"/>
            <p:nvPr/>
          </p:nvSpPr>
          <p:spPr>
            <a:xfrm>
              <a:off x="212020" y="768869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Species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B49B824-295B-716F-FB6C-DD9C8CD4B326}"/>
              </a:ext>
            </a:extLst>
          </p:cNvPr>
          <p:cNvGrpSpPr/>
          <p:nvPr/>
        </p:nvGrpSpPr>
        <p:grpSpPr>
          <a:xfrm>
            <a:off x="1125397" y="1021201"/>
            <a:ext cx="1777571" cy="1303643"/>
            <a:chOff x="1243932" y="775015"/>
            <a:chExt cx="1777571" cy="1303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BE960-B412-E62C-1D75-25E331A3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32" y="1225810"/>
              <a:ext cx="1710584" cy="85284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15532A-2F87-1D8D-B6AB-463548BF7222}"/>
                </a:ext>
              </a:extLst>
            </p:cNvPr>
            <p:cNvSpPr txBox="1"/>
            <p:nvPr/>
          </p:nvSpPr>
          <p:spPr>
            <a:xfrm>
              <a:off x="1548838" y="775015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Elevation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7BC668-F07E-6CF4-E2E5-80A275BE440A}"/>
              </a:ext>
            </a:extLst>
          </p:cNvPr>
          <p:cNvGrpSpPr/>
          <p:nvPr/>
        </p:nvGrpSpPr>
        <p:grpSpPr>
          <a:xfrm>
            <a:off x="1572869" y="3597249"/>
            <a:ext cx="1876086" cy="1456659"/>
            <a:chOff x="1691404" y="3351063"/>
            <a:chExt cx="1876086" cy="14566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CDC4A6-AD53-8E16-1E71-7636CDDE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764" y="4013462"/>
              <a:ext cx="1505366" cy="7942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309B8-2968-7CBB-DA60-72EFEC090221}"/>
                </a:ext>
              </a:extLst>
            </p:cNvPr>
            <p:cNvSpPr txBox="1"/>
            <p:nvPr/>
          </p:nvSpPr>
          <p:spPr>
            <a:xfrm>
              <a:off x="1691404" y="3351063"/>
              <a:ext cx="1876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Potential natural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vegetation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5788F57-FA34-0866-FE49-B54CFE7DE30A}"/>
              </a:ext>
            </a:extLst>
          </p:cNvPr>
          <p:cNvGrpSpPr/>
          <p:nvPr/>
        </p:nvGrpSpPr>
        <p:grpSpPr>
          <a:xfrm>
            <a:off x="-118535" y="3613317"/>
            <a:ext cx="2075546" cy="1424207"/>
            <a:chOff x="0" y="3367131"/>
            <a:chExt cx="2075546" cy="1424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D4C83E-1A55-98B9-1380-9C35038B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3" y="3997079"/>
              <a:ext cx="1505365" cy="7942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E840A-F00C-59E3-36DF-F5FA4C273670}"/>
                </a:ext>
              </a:extLst>
            </p:cNvPr>
            <p:cNvSpPr txBox="1"/>
            <p:nvPr/>
          </p:nvSpPr>
          <p:spPr>
            <a:xfrm>
              <a:off x="0" y="3367131"/>
              <a:ext cx="207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land cover</a:t>
              </a:r>
            </a:p>
          </p:txBody>
        </p: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D8D76FD8-8046-7674-94EB-D536C42177AE}"/>
              </a:ext>
            </a:extLst>
          </p:cNvPr>
          <p:cNvSpPr/>
          <p:nvPr/>
        </p:nvSpPr>
        <p:spPr>
          <a:xfrm rot="10800000">
            <a:off x="3206505" y="1136906"/>
            <a:ext cx="442317" cy="3912718"/>
          </a:xfrm>
          <a:prstGeom prst="leftBrace">
            <a:avLst>
              <a:gd name="adj1" fmla="val 10599"/>
              <a:gd name="adj2" fmla="val 5102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B3BB32-8DE1-344B-C6F9-490DB593B174}"/>
              </a:ext>
            </a:extLst>
          </p:cNvPr>
          <p:cNvSpPr txBox="1"/>
          <p:nvPr/>
        </p:nvSpPr>
        <p:spPr>
          <a:xfrm>
            <a:off x="3689326" y="2636515"/>
            <a:ext cx="152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What if?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8A1D1B-2333-4FBC-B80F-26639DC28A70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819807"/>
            <a:ext cx="1026476" cy="2078318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714225F-8D6B-49B1-1C10-E3782187610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2093585"/>
            <a:ext cx="1026476" cy="804540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24A200-C6D2-1C42-413C-98A5027BC0E4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898893" cy="311505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stomShape 1">
            <a:extLst>
              <a:ext uri="{FF2B5EF4-FFF2-40B4-BE49-F238E27FC236}">
                <a16:creationId xmlns:a16="http://schemas.microsoft.com/office/drawing/2014/main" id="{A09E9EAF-6224-1FCF-2C69-6BF84B067066}"/>
              </a:ext>
            </a:extLst>
          </p:cNvPr>
          <p:cNvSpPr/>
          <p:nvPr/>
        </p:nvSpPr>
        <p:spPr>
          <a:xfrm>
            <a:off x="7541766" y="4778820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23EC0073-1873-07BD-AA72-0CDC4702F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3" y="2525203"/>
            <a:ext cx="1221669" cy="977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1E3C5-BD17-CA81-6DE5-546D468F43C9}"/>
              </a:ext>
            </a:extLst>
          </p:cNvPr>
          <p:cNvSpPr txBox="1"/>
          <p:nvPr/>
        </p:nvSpPr>
        <p:spPr>
          <a:xfrm>
            <a:off x="1597082" y="2559701"/>
            <a:ext cx="147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6B314-A1BA-4007-DCBD-B87D3FA5C2E7}"/>
              </a:ext>
            </a:extLst>
          </p:cNvPr>
          <p:cNvSpPr txBox="1"/>
          <p:nvPr/>
        </p:nvSpPr>
        <p:spPr>
          <a:xfrm>
            <a:off x="3726379" y="1132820"/>
            <a:ext cx="163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Woodchat Shrike</a:t>
            </a:r>
          </a:p>
        </p:txBody>
      </p:sp>
      <p:pic>
        <p:nvPicPr>
          <p:cNvPr id="14" name="Picture 2" descr="Woodchat Shrike - eBird">
            <a:extLst>
              <a:ext uri="{FF2B5EF4-FFF2-40B4-BE49-F238E27FC236}">
                <a16:creationId xmlns:a16="http://schemas.microsoft.com/office/drawing/2014/main" id="{F60B143B-CF45-2159-38FF-A2604D9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92" y="1498468"/>
            <a:ext cx="1278988" cy="95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721220B-008F-59B5-D45F-5A6105CBC32D}"/>
              </a:ext>
            </a:extLst>
          </p:cNvPr>
          <p:cNvGrpSpPr/>
          <p:nvPr/>
        </p:nvGrpSpPr>
        <p:grpSpPr>
          <a:xfrm>
            <a:off x="6402212" y="151445"/>
            <a:ext cx="2547097" cy="1250646"/>
            <a:chOff x="5971037" y="88329"/>
            <a:chExt cx="2796873" cy="1373288"/>
          </a:xfrm>
        </p:grpSpPr>
        <p:pic>
          <p:nvPicPr>
            <p:cNvPr id="16" name="Picture 15" descr="A map of the world&#10;&#10;Description automatically generated">
              <a:extLst>
                <a:ext uri="{FF2B5EF4-FFF2-40B4-BE49-F238E27FC236}">
                  <a16:creationId xmlns:a16="http://schemas.microsoft.com/office/drawing/2014/main" id="{E285011A-84CF-0FFE-155A-43AF6E8E4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3" r="7143"/>
            <a:stretch/>
          </p:blipFill>
          <p:spPr>
            <a:xfrm>
              <a:off x="5971037" y="389480"/>
              <a:ext cx="2796873" cy="107213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FDCE2D-C6E5-C0FE-82A3-E360A455CCBD}"/>
                </a:ext>
              </a:extLst>
            </p:cNvPr>
            <p:cNvSpPr txBox="1"/>
            <p:nvPr/>
          </p:nvSpPr>
          <p:spPr>
            <a:xfrm>
              <a:off x="5971037" y="88329"/>
              <a:ext cx="27968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Existing habitat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E2D619-16F1-F984-0B46-DA92F3E69B21}"/>
              </a:ext>
            </a:extLst>
          </p:cNvPr>
          <p:cNvGrpSpPr/>
          <p:nvPr/>
        </p:nvGrpSpPr>
        <p:grpSpPr>
          <a:xfrm>
            <a:off x="6402211" y="1530293"/>
            <a:ext cx="2550890" cy="1269987"/>
            <a:chOff x="6031084" y="1474061"/>
            <a:chExt cx="2801037" cy="1394525"/>
          </a:xfrm>
        </p:grpSpPr>
        <p:pic>
          <p:nvPicPr>
            <p:cNvPr id="20" name="Picture 19" descr="A map of the world&#10;&#10;Description automatically generated">
              <a:extLst>
                <a:ext uri="{FF2B5EF4-FFF2-40B4-BE49-F238E27FC236}">
                  <a16:creationId xmlns:a16="http://schemas.microsoft.com/office/drawing/2014/main" id="{11CF9D72-CAB3-89A5-3DD3-E7C11395A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7" r="7290"/>
            <a:stretch/>
          </p:blipFill>
          <p:spPr>
            <a:xfrm>
              <a:off x="6034921" y="1795548"/>
              <a:ext cx="2797200" cy="10730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B6A36E-9473-6F6F-F9F4-124842AEF0B6}"/>
                </a:ext>
              </a:extLst>
            </p:cNvPr>
            <p:cNvSpPr txBox="1"/>
            <p:nvPr/>
          </p:nvSpPr>
          <p:spPr>
            <a:xfrm>
              <a:off x="6031084" y="1474061"/>
              <a:ext cx="2801037" cy="4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Restore croplands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FC0B76-9ACC-862A-CBC8-C8DB05E680EA}"/>
              </a:ext>
            </a:extLst>
          </p:cNvPr>
          <p:cNvGrpSpPr/>
          <p:nvPr/>
        </p:nvGrpSpPr>
        <p:grpSpPr>
          <a:xfrm>
            <a:off x="6405706" y="3007425"/>
            <a:ext cx="2547395" cy="1178487"/>
            <a:chOff x="5986585" y="2987448"/>
            <a:chExt cx="2797200" cy="1294053"/>
          </a:xfrm>
        </p:grpSpPr>
        <p:pic>
          <p:nvPicPr>
            <p:cNvPr id="24" name="Picture 23" descr="A map of the world&#10;&#10;Description automatically generated">
              <a:extLst>
                <a:ext uri="{FF2B5EF4-FFF2-40B4-BE49-F238E27FC236}">
                  <a16:creationId xmlns:a16="http://schemas.microsoft.com/office/drawing/2014/main" id="{5D0BA056-7B7F-3925-12AB-146BCA390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1" r="7267"/>
            <a:stretch/>
          </p:blipFill>
          <p:spPr>
            <a:xfrm>
              <a:off x="5986585" y="3209482"/>
              <a:ext cx="2797200" cy="10720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60BC55-EF2B-6FB2-751D-135B7AFFAA0C}"/>
                </a:ext>
              </a:extLst>
            </p:cNvPr>
            <p:cNvSpPr txBox="1"/>
            <p:nvPr/>
          </p:nvSpPr>
          <p:spPr>
            <a:xfrm>
              <a:off x="5990749" y="2987448"/>
              <a:ext cx="27888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Stop hunting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B2406AA-A6C7-43DA-2A97-32EC51B3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B342A-5D09-A5BE-A38B-A842575BFDFF}"/>
              </a:ext>
            </a:extLst>
          </p:cNvPr>
          <p:cNvSpPr txBox="1">
            <a:spLocks/>
          </p:cNvSpPr>
          <p:nvPr/>
        </p:nvSpPr>
        <p:spPr>
          <a:xfrm>
            <a:off x="0" y="88329"/>
            <a:ext cx="5638800" cy="79425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>
                <a:solidFill>
                  <a:schemeClr val="bg1"/>
                </a:solidFill>
              </a:rPr>
              <a:t>Mapping consequences </a:t>
            </a:r>
            <a:br>
              <a:rPr lang="en-AU" sz="3200">
                <a:solidFill>
                  <a:schemeClr val="bg1"/>
                </a:solidFill>
              </a:rPr>
            </a:br>
            <a:r>
              <a:rPr lang="en-AU" sz="3200">
                <a:solidFill>
                  <a:schemeClr val="bg1"/>
                </a:solidFill>
              </a:rPr>
              <a:t>of conservation actions</a:t>
            </a:r>
            <a:endParaRPr lang="en-A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12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D076B3FB-137C-7208-134C-B1582F0ED1B4}"/>
              </a:ext>
            </a:extLst>
          </p:cNvPr>
          <p:cNvGrpSpPr/>
          <p:nvPr/>
        </p:nvGrpSpPr>
        <p:grpSpPr>
          <a:xfrm>
            <a:off x="93485" y="1015055"/>
            <a:ext cx="1472665" cy="1261830"/>
            <a:chOff x="212020" y="768869"/>
            <a:chExt cx="1472665" cy="126183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E17769C-9A59-20AE-AE61-A3FB29665CC6}"/>
                </a:ext>
              </a:extLst>
            </p:cNvPr>
            <p:cNvGrpSpPr/>
            <p:nvPr/>
          </p:nvGrpSpPr>
          <p:grpSpPr>
            <a:xfrm>
              <a:off x="259372" y="1218908"/>
              <a:ext cx="841295" cy="811791"/>
              <a:chOff x="3657601" y="1268820"/>
              <a:chExt cx="986644" cy="91733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F3D854-3CB4-93AD-71F2-FC30752C9A43}"/>
                  </a:ext>
                </a:extLst>
              </p:cNvPr>
              <p:cNvSpPr/>
              <p:nvPr/>
            </p:nvSpPr>
            <p:spPr>
              <a:xfrm>
                <a:off x="3657601" y="1268820"/>
                <a:ext cx="986644" cy="917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51" name="Picture 2" descr="IUCN Red List - Wikipedia">
                <a:extLst>
                  <a:ext uri="{FF2B5EF4-FFF2-40B4-BE49-F238E27FC236}">
                    <a16:creationId xmlns:a16="http://schemas.microsoft.com/office/drawing/2014/main" id="{F221257D-BBF7-F8A6-4D9F-57683B91D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739" y="1268949"/>
                <a:ext cx="872603" cy="811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F69807-A462-8F0A-8762-427A8ABE557C}"/>
                </a:ext>
              </a:extLst>
            </p:cNvPr>
            <p:cNvSpPr txBox="1"/>
            <p:nvPr/>
          </p:nvSpPr>
          <p:spPr>
            <a:xfrm>
              <a:off x="212020" y="768869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Species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B49B824-295B-716F-FB6C-DD9C8CD4B326}"/>
              </a:ext>
            </a:extLst>
          </p:cNvPr>
          <p:cNvGrpSpPr/>
          <p:nvPr/>
        </p:nvGrpSpPr>
        <p:grpSpPr>
          <a:xfrm>
            <a:off x="1125397" y="1021201"/>
            <a:ext cx="1777571" cy="1303643"/>
            <a:chOff x="1243932" y="775015"/>
            <a:chExt cx="1777571" cy="1303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BE960-B412-E62C-1D75-25E331A3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32" y="1225810"/>
              <a:ext cx="1710584" cy="85284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15532A-2F87-1D8D-B6AB-463548BF7222}"/>
                </a:ext>
              </a:extLst>
            </p:cNvPr>
            <p:cNvSpPr txBox="1"/>
            <p:nvPr/>
          </p:nvSpPr>
          <p:spPr>
            <a:xfrm>
              <a:off x="1548838" y="775015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Elevation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7BC668-F07E-6CF4-E2E5-80A275BE440A}"/>
              </a:ext>
            </a:extLst>
          </p:cNvPr>
          <p:cNvGrpSpPr/>
          <p:nvPr/>
        </p:nvGrpSpPr>
        <p:grpSpPr>
          <a:xfrm>
            <a:off x="1572869" y="3597249"/>
            <a:ext cx="1876086" cy="1456659"/>
            <a:chOff x="1691404" y="3351063"/>
            <a:chExt cx="1876086" cy="14566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CDC4A6-AD53-8E16-1E71-7636CDDE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764" y="4013462"/>
              <a:ext cx="1505366" cy="7942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309B8-2968-7CBB-DA60-72EFEC090221}"/>
                </a:ext>
              </a:extLst>
            </p:cNvPr>
            <p:cNvSpPr txBox="1"/>
            <p:nvPr/>
          </p:nvSpPr>
          <p:spPr>
            <a:xfrm>
              <a:off x="1691404" y="3351063"/>
              <a:ext cx="1876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Potential natural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vegetation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5788F57-FA34-0866-FE49-B54CFE7DE30A}"/>
              </a:ext>
            </a:extLst>
          </p:cNvPr>
          <p:cNvGrpSpPr/>
          <p:nvPr/>
        </p:nvGrpSpPr>
        <p:grpSpPr>
          <a:xfrm>
            <a:off x="-118535" y="3613317"/>
            <a:ext cx="2075546" cy="1424207"/>
            <a:chOff x="0" y="3367131"/>
            <a:chExt cx="2075546" cy="1424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D4C83E-1A55-98B9-1380-9C35038B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3" y="3997079"/>
              <a:ext cx="1505365" cy="7942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E840A-F00C-59E3-36DF-F5FA4C273670}"/>
                </a:ext>
              </a:extLst>
            </p:cNvPr>
            <p:cNvSpPr txBox="1"/>
            <p:nvPr/>
          </p:nvSpPr>
          <p:spPr>
            <a:xfrm>
              <a:off x="0" y="3367131"/>
              <a:ext cx="207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land cover</a:t>
              </a:r>
            </a:p>
          </p:txBody>
        </p: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D8D76FD8-8046-7674-94EB-D536C42177AE}"/>
              </a:ext>
            </a:extLst>
          </p:cNvPr>
          <p:cNvSpPr/>
          <p:nvPr/>
        </p:nvSpPr>
        <p:spPr>
          <a:xfrm rot="10800000">
            <a:off x="3206505" y="1136906"/>
            <a:ext cx="442317" cy="3912718"/>
          </a:xfrm>
          <a:prstGeom prst="leftBrace">
            <a:avLst>
              <a:gd name="adj1" fmla="val 10599"/>
              <a:gd name="adj2" fmla="val 5102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B3BB32-8DE1-344B-C6F9-490DB593B174}"/>
              </a:ext>
            </a:extLst>
          </p:cNvPr>
          <p:cNvSpPr txBox="1"/>
          <p:nvPr/>
        </p:nvSpPr>
        <p:spPr>
          <a:xfrm>
            <a:off x="3689326" y="2636515"/>
            <a:ext cx="152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What if?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8A1D1B-2333-4FBC-B80F-26639DC28A70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819807"/>
            <a:ext cx="1026476" cy="2078318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714225F-8D6B-49B1-1C10-E3782187610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2093585"/>
            <a:ext cx="1026476" cy="804540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24A200-C6D2-1C42-413C-98A5027BC0E4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898893" cy="311505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FB1185-F501-0542-5E48-1AB10452D039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78931" cy="546641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stomShape 1">
            <a:extLst>
              <a:ext uri="{FF2B5EF4-FFF2-40B4-BE49-F238E27FC236}">
                <a16:creationId xmlns:a16="http://schemas.microsoft.com/office/drawing/2014/main" id="{A09E9EAF-6224-1FCF-2C69-6BF84B067066}"/>
              </a:ext>
            </a:extLst>
          </p:cNvPr>
          <p:cNvSpPr/>
          <p:nvPr/>
        </p:nvSpPr>
        <p:spPr>
          <a:xfrm>
            <a:off x="7541766" y="4778820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23EC0073-1873-07BD-AA72-0CDC4702F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3" y="2525203"/>
            <a:ext cx="1221669" cy="977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1E3C5-BD17-CA81-6DE5-546D468F43C9}"/>
              </a:ext>
            </a:extLst>
          </p:cNvPr>
          <p:cNvSpPr txBox="1"/>
          <p:nvPr/>
        </p:nvSpPr>
        <p:spPr>
          <a:xfrm>
            <a:off x="1597082" y="2559701"/>
            <a:ext cx="147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6B314-A1BA-4007-DCBD-B87D3FA5C2E7}"/>
              </a:ext>
            </a:extLst>
          </p:cNvPr>
          <p:cNvSpPr txBox="1"/>
          <p:nvPr/>
        </p:nvSpPr>
        <p:spPr>
          <a:xfrm>
            <a:off x="3726379" y="1132820"/>
            <a:ext cx="163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Woodchat Shrike</a:t>
            </a:r>
          </a:p>
        </p:txBody>
      </p:sp>
      <p:pic>
        <p:nvPicPr>
          <p:cNvPr id="14" name="Picture 2" descr="Woodchat Shrike - eBird">
            <a:extLst>
              <a:ext uri="{FF2B5EF4-FFF2-40B4-BE49-F238E27FC236}">
                <a16:creationId xmlns:a16="http://schemas.microsoft.com/office/drawing/2014/main" id="{F60B143B-CF45-2159-38FF-A2604D9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92" y="1498468"/>
            <a:ext cx="1278988" cy="95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721220B-008F-59B5-D45F-5A6105CBC32D}"/>
              </a:ext>
            </a:extLst>
          </p:cNvPr>
          <p:cNvGrpSpPr/>
          <p:nvPr/>
        </p:nvGrpSpPr>
        <p:grpSpPr>
          <a:xfrm>
            <a:off x="6402212" y="151445"/>
            <a:ext cx="2547097" cy="1250646"/>
            <a:chOff x="5971037" y="88329"/>
            <a:chExt cx="2796873" cy="1373288"/>
          </a:xfrm>
        </p:grpSpPr>
        <p:pic>
          <p:nvPicPr>
            <p:cNvPr id="16" name="Picture 15" descr="A map of the world&#10;&#10;Description automatically generated">
              <a:extLst>
                <a:ext uri="{FF2B5EF4-FFF2-40B4-BE49-F238E27FC236}">
                  <a16:creationId xmlns:a16="http://schemas.microsoft.com/office/drawing/2014/main" id="{E285011A-84CF-0FFE-155A-43AF6E8E4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3" r="7143"/>
            <a:stretch/>
          </p:blipFill>
          <p:spPr>
            <a:xfrm>
              <a:off x="5971037" y="389480"/>
              <a:ext cx="2796873" cy="107213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FDCE2D-C6E5-C0FE-82A3-E360A455CCBD}"/>
                </a:ext>
              </a:extLst>
            </p:cNvPr>
            <p:cNvSpPr txBox="1"/>
            <p:nvPr/>
          </p:nvSpPr>
          <p:spPr>
            <a:xfrm>
              <a:off x="5971037" y="88329"/>
              <a:ext cx="27968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Existing habitat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D466E9-F66D-DC43-8750-5644E349E875}"/>
              </a:ext>
            </a:extLst>
          </p:cNvPr>
          <p:cNvGrpSpPr/>
          <p:nvPr/>
        </p:nvGrpSpPr>
        <p:grpSpPr>
          <a:xfrm>
            <a:off x="3689326" y="3542460"/>
            <a:ext cx="2562063" cy="1464480"/>
            <a:chOff x="2232584" y="2767604"/>
            <a:chExt cx="2813306" cy="1608091"/>
          </a:xfrm>
        </p:grpSpPr>
        <p:pic>
          <p:nvPicPr>
            <p:cNvPr id="18" name="Picture 17" descr="A map of the world&#10;&#10;Description automatically generated">
              <a:extLst>
                <a:ext uri="{FF2B5EF4-FFF2-40B4-BE49-F238E27FC236}">
                  <a16:creationId xmlns:a16="http://schemas.microsoft.com/office/drawing/2014/main" id="{0A211F6F-D5FE-D2B3-9E99-FE51EDFBE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6" r="7049"/>
            <a:stretch/>
          </p:blipFill>
          <p:spPr>
            <a:xfrm>
              <a:off x="2232584" y="3303433"/>
              <a:ext cx="2797200" cy="10722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DCCE0B-C9FE-68F9-2A62-7A9C8AC4E594}"/>
                </a:ext>
              </a:extLst>
            </p:cNvPr>
            <p:cNvSpPr txBox="1"/>
            <p:nvPr/>
          </p:nvSpPr>
          <p:spPr>
            <a:xfrm>
              <a:off x="2232584" y="2767604"/>
              <a:ext cx="28133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Restore croplands </a:t>
              </a:r>
            </a:p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&amp; stop hunting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E2D619-16F1-F984-0B46-DA92F3E69B21}"/>
              </a:ext>
            </a:extLst>
          </p:cNvPr>
          <p:cNvGrpSpPr/>
          <p:nvPr/>
        </p:nvGrpSpPr>
        <p:grpSpPr>
          <a:xfrm>
            <a:off x="6402211" y="1530293"/>
            <a:ext cx="2550890" cy="1269987"/>
            <a:chOff x="6031084" y="1474061"/>
            <a:chExt cx="2801037" cy="1394525"/>
          </a:xfrm>
        </p:grpSpPr>
        <p:pic>
          <p:nvPicPr>
            <p:cNvPr id="20" name="Picture 19" descr="A map of the world&#10;&#10;Description automatically generated">
              <a:extLst>
                <a:ext uri="{FF2B5EF4-FFF2-40B4-BE49-F238E27FC236}">
                  <a16:creationId xmlns:a16="http://schemas.microsoft.com/office/drawing/2014/main" id="{11CF9D72-CAB3-89A5-3DD3-E7C11395A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7" r="7290"/>
            <a:stretch/>
          </p:blipFill>
          <p:spPr>
            <a:xfrm>
              <a:off x="6034921" y="1795548"/>
              <a:ext cx="2797200" cy="10730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B6A36E-9473-6F6F-F9F4-124842AEF0B6}"/>
                </a:ext>
              </a:extLst>
            </p:cNvPr>
            <p:cNvSpPr txBox="1"/>
            <p:nvPr/>
          </p:nvSpPr>
          <p:spPr>
            <a:xfrm>
              <a:off x="6031084" y="1474061"/>
              <a:ext cx="2801037" cy="4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Restore croplands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FC0B76-9ACC-862A-CBC8-C8DB05E680EA}"/>
              </a:ext>
            </a:extLst>
          </p:cNvPr>
          <p:cNvGrpSpPr/>
          <p:nvPr/>
        </p:nvGrpSpPr>
        <p:grpSpPr>
          <a:xfrm>
            <a:off x="6405706" y="3007425"/>
            <a:ext cx="2547395" cy="1178487"/>
            <a:chOff x="5986585" y="2987448"/>
            <a:chExt cx="2797200" cy="1294053"/>
          </a:xfrm>
        </p:grpSpPr>
        <p:pic>
          <p:nvPicPr>
            <p:cNvPr id="24" name="Picture 23" descr="A map of the world&#10;&#10;Description automatically generated">
              <a:extLst>
                <a:ext uri="{FF2B5EF4-FFF2-40B4-BE49-F238E27FC236}">
                  <a16:creationId xmlns:a16="http://schemas.microsoft.com/office/drawing/2014/main" id="{5D0BA056-7B7F-3925-12AB-146BCA390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1" r="7267"/>
            <a:stretch/>
          </p:blipFill>
          <p:spPr>
            <a:xfrm>
              <a:off x="5986585" y="3209482"/>
              <a:ext cx="2797200" cy="10720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60BC55-EF2B-6FB2-751D-135B7AFFAA0C}"/>
                </a:ext>
              </a:extLst>
            </p:cNvPr>
            <p:cNvSpPr txBox="1"/>
            <p:nvPr/>
          </p:nvSpPr>
          <p:spPr>
            <a:xfrm>
              <a:off x="5990749" y="2987448"/>
              <a:ext cx="27888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Stop hunting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3A93FB3-63C0-7B12-CEE5-40CC246C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044F1D-01D7-8DC6-98FC-2E1773A48761}"/>
              </a:ext>
            </a:extLst>
          </p:cNvPr>
          <p:cNvSpPr txBox="1">
            <a:spLocks/>
          </p:cNvSpPr>
          <p:nvPr/>
        </p:nvSpPr>
        <p:spPr>
          <a:xfrm>
            <a:off x="0" y="88329"/>
            <a:ext cx="5638800" cy="79425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>
                <a:solidFill>
                  <a:schemeClr val="bg1"/>
                </a:solidFill>
              </a:rPr>
              <a:t>Mapping consequences </a:t>
            </a:r>
            <a:br>
              <a:rPr lang="en-AU" sz="3200">
                <a:solidFill>
                  <a:schemeClr val="bg1"/>
                </a:solidFill>
              </a:rPr>
            </a:br>
            <a:r>
              <a:rPr lang="en-AU" sz="3200">
                <a:solidFill>
                  <a:schemeClr val="bg1"/>
                </a:solidFill>
              </a:rPr>
              <a:t>of conservation actions</a:t>
            </a:r>
            <a:endParaRPr lang="en-A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64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7391</TotalTime>
  <Words>417</Words>
  <Application>Microsoft Office PowerPoint</Application>
  <PresentationFormat>On-screen Show (16:9)</PresentationFormat>
  <Paragraphs>131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Threats</vt:lpstr>
      <vt:lpstr>Threats</vt:lpstr>
      <vt:lpstr>Mapping consequences  of conservation actions</vt:lpstr>
      <vt:lpstr>PowerPoint Presentation</vt:lpstr>
      <vt:lpstr>PowerPoint Presentation</vt:lpstr>
      <vt:lpstr>PowerPoint Presentation</vt:lpstr>
      <vt:lpstr>Mapping costs of actions</vt:lpstr>
      <vt:lpstr>Prioritization to manage threats</vt:lpstr>
      <vt:lpstr>Habitat restoration from threat management</vt:lpstr>
      <vt:lpstr>Adding more complexity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1764</cp:revision>
  <dcterms:created xsi:type="dcterms:W3CDTF">2006-08-16T00:00:00Z</dcterms:created>
  <dcterms:modified xsi:type="dcterms:W3CDTF">2024-01-22T03:15:58Z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